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 id="263" r:id="rId7"/>
    <p:sldId id="261" r:id="rId8"/>
    <p:sldId id="262"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25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6419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93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2592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2085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0262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827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68538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509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8693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965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B61BEF0D-F0BB-DE4B-95CE-6DB70DBA9567}" type="datetimeFigureOut">
              <a:rPr lang="en-US" smtClean="0"/>
              <a:pPr/>
              <a:t>10/30/2018</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57F1E4F-1CFF-5643-939E-217C01CDF56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37408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191" y="365761"/>
            <a:ext cx="10993549" cy="2129684"/>
          </a:xfrm>
        </p:spPr>
        <p:txBody>
          <a:bodyPr>
            <a:normAutofit fontScale="90000"/>
          </a:bodyPr>
          <a:lstStyle/>
          <a:p>
            <a:r>
              <a:rPr lang="en-ZA" b="1" dirty="0" smtClean="0"/>
              <a:t/>
            </a:r>
            <a:br>
              <a:rPr lang="en-ZA" b="1" dirty="0" smtClean="0"/>
            </a:br>
            <a:r>
              <a:rPr lang="en-ZA" b="1" dirty="0"/>
              <a:t/>
            </a:r>
            <a:br>
              <a:rPr lang="en-ZA" b="1" dirty="0"/>
            </a:br>
            <a:r>
              <a:rPr lang="en-ZA" b="1" dirty="0" smtClean="0"/>
              <a:t/>
            </a:r>
            <a:br>
              <a:rPr lang="en-ZA" b="1" dirty="0" smtClean="0"/>
            </a:br>
            <a:r>
              <a:rPr lang="en-ZA" b="1" dirty="0"/>
              <a:t/>
            </a:r>
            <a:br>
              <a:rPr lang="en-ZA" b="1" dirty="0"/>
            </a:br>
            <a:r>
              <a:rPr lang="en-ZA" b="1" dirty="0" smtClean="0"/>
              <a:t>Coping </a:t>
            </a:r>
            <a:r>
              <a:rPr lang="en-ZA" b="1" dirty="0"/>
              <a:t>with alcohol and drug misuse: Experiences of close family members in Durban</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Nomcebo Dlamini: University of Free </a:t>
            </a:r>
            <a:r>
              <a:rPr lang="en-US" dirty="0"/>
              <a:t>S</a:t>
            </a:r>
            <a:r>
              <a:rPr lang="en-US" dirty="0" smtClean="0"/>
              <a:t>tate, South </a:t>
            </a:r>
            <a:r>
              <a:rPr lang="en-US" dirty="0"/>
              <a:t>A</a:t>
            </a:r>
            <a:r>
              <a:rPr lang="en-US" dirty="0" smtClean="0"/>
              <a:t>frica</a:t>
            </a:r>
            <a:endParaRPr lang="en-US" dirty="0"/>
          </a:p>
        </p:txBody>
      </p:sp>
    </p:spTree>
    <p:extLst>
      <p:ext uri="{BB962C8B-B14F-4D97-AF65-F5344CB8AC3E}">
        <p14:creationId xmlns:p14="http://schemas.microsoft.com/office/powerpoint/2010/main" val="3535120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GB" dirty="0"/>
              <a:t>Some of the coping mechanisms were inappropriate. In some cases, the AFMs were just as verbally abusive to the users- swearing and cursing back, and others even using corporal punishment. </a:t>
            </a:r>
            <a:endParaRPr lang="en-GB" dirty="0" smtClean="0"/>
          </a:p>
          <a:p>
            <a:pPr>
              <a:buFont typeface="Wingdings" panose="05000000000000000000" pitchFamily="2" charset="2"/>
              <a:buChar char="q"/>
            </a:pPr>
            <a:r>
              <a:rPr lang="en-GB" dirty="0" smtClean="0"/>
              <a:t>They </a:t>
            </a:r>
            <a:r>
              <a:rPr lang="en-GB" dirty="0"/>
              <a:t>also reported being extremely watchful of their belongings, wary that the user might steal them, as per usual. They also reported to walk on ‘egg shells’, fearing and anticipating the next fight. </a:t>
            </a:r>
            <a:endParaRPr lang="en-GB" dirty="0" smtClean="0"/>
          </a:p>
          <a:p>
            <a:pPr>
              <a:buFont typeface="Wingdings" panose="05000000000000000000" pitchFamily="2" charset="2"/>
              <a:buChar char="q"/>
            </a:pPr>
            <a:r>
              <a:rPr lang="en-GB" dirty="0" smtClean="0"/>
              <a:t>This </a:t>
            </a:r>
            <a:r>
              <a:rPr lang="en-GB" dirty="0"/>
              <a:t>‘hyper-vigilance’ can be attested to the AFMs being on guard for challenges that have become inscribed in their daily routine, painfully so. </a:t>
            </a:r>
            <a:endParaRPr lang="en-GB" dirty="0" smtClean="0"/>
          </a:p>
          <a:p>
            <a:pPr>
              <a:buFont typeface="Wingdings" panose="05000000000000000000" pitchFamily="2" charset="2"/>
              <a:buChar char="q"/>
            </a:pPr>
            <a:r>
              <a:rPr lang="en-GB" dirty="0" smtClean="0"/>
              <a:t>While </a:t>
            </a:r>
            <a:r>
              <a:rPr lang="en-GB" dirty="0"/>
              <a:t>not helpful in resolving the problem, this can be seen as adaptive behaviour, as it facilitated the AFMs coping, through alertness, and being ready for self-defence.</a:t>
            </a:r>
            <a:endParaRPr lang="en-US" dirty="0"/>
          </a:p>
          <a:p>
            <a:endParaRPr lang="en-US" dirty="0"/>
          </a:p>
        </p:txBody>
      </p:sp>
    </p:spTree>
    <p:extLst>
      <p:ext uri="{BB962C8B-B14F-4D97-AF65-F5344CB8AC3E}">
        <p14:creationId xmlns:p14="http://schemas.microsoft.com/office/powerpoint/2010/main" val="3141532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a:xfrm>
            <a:off x="1024128" y="1933303"/>
            <a:ext cx="9720071" cy="4023360"/>
          </a:xfrm>
        </p:spPr>
        <p:txBody>
          <a:bodyPr/>
          <a:lstStyle/>
          <a:p>
            <a:pPr marL="0" indent="0">
              <a:buNone/>
            </a:pPr>
            <a:r>
              <a:rPr lang="en-GB" dirty="0" smtClean="0"/>
              <a:t>A concern by former Minster </a:t>
            </a:r>
            <a:r>
              <a:rPr lang="en-GB" dirty="0"/>
              <a:t>for Social </a:t>
            </a:r>
            <a:r>
              <a:rPr lang="en-GB" dirty="0" smtClean="0"/>
              <a:t>Development (South Africa) </a:t>
            </a:r>
            <a:r>
              <a:rPr lang="en-GB" dirty="0"/>
              <a:t>in the National Drug Master Plan (2013-2017: 2) </a:t>
            </a:r>
            <a:r>
              <a:rPr lang="en-GB" dirty="0" smtClean="0"/>
              <a:t>stated the following:</a:t>
            </a:r>
            <a:endParaRPr lang="en-US" dirty="0"/>
          </a:p>
          <a:p>
            <a:pPr>
              <a:buFont typeface="Wingdings" panose="05000000000000000000" pitchFamily="2" charset="2"/>
              <a:buChar char="q"/>
            </a:pPr>
            <a:r>
              <a:rPr lang="en-GB" dirty="0"/>
              <a:t>“The use of alcohol and illicit drugs impact negatively on the users, their families and communities. Alcohol and drugs damage the health of users and are linked to rises in non-communicable diseases including HIV and AIDS, cancer, heart disease and psychological disorders. Users are also exposed to violent crime, either as perpetrators or victims and are also at risk of long-term unemployment due to school dropout and foetal alcohol syndrome, being in conflict with law and loss of employment.” </a:t>
            </a:r>
            <a:endParaRPr lang="en-US" dirty="0"/>
          </a:p>
        </p:txBody>
      </p:sp>
    </p:spTree>
    <p:extLst>
      <p:ext uri="{BB962C8B-B14F-4D97-AF65-F5344CB8AC3E}">
        <p14:creationId xmlns:p14="http://schemas.microsoft.com/office/powerpoint/2010/main" val="118230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A qualitative research paradigm was adopted and the study was guided by the eco-systems </a:t>
            </a:r>
            <a:r>
              <a:rPr lang="en-US" dirty="0" smtClean="0"/>
              <a:t>perspective, as well as the </a:t>
            </a:r>
            <a:r>
              <a:rPr lang="en-GB" dirty="0"/>
              <a:t>stress- strain-coping-support model </a:t>
            </a:r>
            <a:endParaRPr lang="en-GB" dirty="0" smtClean="0"/>
          </a:p>
          <a:p>
            <a:pPr>
              <a:buFont typeface="Wingdings" panose="05000000000000000000" pitchFamily="2" charset="2"/>
              <a:buChar char="q"/>
            </a:pPr>
            <a:r>
              <a:rPr lang="en-US" dirty="0" smtClean="0"/>
              <a:t>Twelve </a:t>
            </a:r>
            <a:r>
              <a:rPr lang="en-US" dirty="0"/>
              <a:t>close family members </a:t>
            </a:r>
            <a:r>
              <a:rPr lang="en-US" dirty="0" smtClean="0"/>
              <a:t>(siblings, parents, and an adult child) </a:t>
            </a:r>
            <a:r>
              <a:rPr lang="en-US" dirty="0"/>
              <a:t>who were above the age of 18, and have been living  with the person with the user for  period of no less than three months were recruited </a:t>
            </a:r>
            <a:r>
              <a:rPr lang="en-US" dirty="0" smtClean="0"/>
              <a:t>through </a:t>
            </a:r>
            <a:r>
              <a:rPr lang="en-US" dirty="0"/>
              <a:t>snowball sampling. </a:t>
            </a:r>
            <a:r>
              <a:rPr lang="en-US" dirty="0" smtClean="0"/>
              <a:t>Collectively they had 85 family members </a:t>
            </a:r>
          </a:p>
          <a:p>
            <a:pPr>
              <a:buFont typeface="Wingdings" panose="05000000000000000000" pitchFamily="2" charset="2"/>
              <a:buChar char="q"/>
            </a:pPr>
            <a:r>
              <a:rPr lang="en-US" dirty="0" smtClean="0"/>
              <a:t>In- </a:t>
            </a:r>
            <a:r>
              <a:rPr lang="en-US" dirty="0"/>
              <a:t>depth </a:t>
            </a:r>
            <a:r>
              <a:rPr lang="en-US" dirty="0" smtClean="0"/>
              <a:t>individual interviews </a:t>
            </a:r>
            <a:r>
              <a:rPr lang="en-US" dirty="0"/>
              <a:t>were conducted, using an interview </a:t>
            </a:r>
            <a:r>
              <a:rPr lang="en-US" dirty="0" smtClean="0"/>
              <a:t>guide.</a:t>
            </a:r>
          </a:p>
          <a:p>
            <a:pPr>
              <a:buFont typeface="Wingdings" panose="05000000000000000000" pitchFamily="2" charset="2"/>
              <a:buChar char="q"/>
            </a:pPr>
            <a:r>
              <a:rPr lang="en-US" dirty="0" smtClean="0"/>
              <a:t>Data </a:t>
            </a:r>
            <a:r>
              <a:rPr lang="en-US" dirty="0"/>
              <a:t>were analyzed thematically</a:t>
            </a:r>
            <a:endParaRPr lang="en-US" dirty="0"/>
          </a:p>
        </p:txBody>
      </p:sp>
    </p:spTree>
    <p:extLst>
      <p:ext uri="{BB962C8B-B14F-4D97-AF65-F5344CB8AC3E}">
        <p14:creationId xmlns:p14="http://schemas.microsoft.com/office/powerpoint/2010/main" val="38337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Findings revealed that affected family members are faced with severe challenges, and they struggle to cope. </a:t>
            </a:r>
            <a:endParaRPr lang="en-US" dirty="0"/>
          </a:p>
          <a:p>
            <a:pPr>
              <a:buFont typeface="Wingdings" panose="05000000000000000000" pitchFamily="2" charset="2"/>
              <a:buChar char="q"/>
            </a:pPr>
            <a:r>
              <a:rPr lang="en-US" dirty="0" smtClean="0"/>
              <a:t>They </a:t>
            </a:r>
            <a:r>
              <a:rPr lang="en-US" dirty="0"/>
              <a:t>experience verbal abuse, which sometimes escalates to physical, and emotional blackmail and abuse. </a:t>
            </a:r>
            <a:endParaRPr lang="en-US" dirty="0"/>
          </a:p>
          <a:p>
            <a:pPr>
              <a:buFont typeface="Wingdings" panose="05000000000000000000" pitchFamily="2" charset="2"/>
              <a:buChar char="q"/>
            </a:pPr>
            <a:r>
              <a:rPr lang="en-US" dirty="0" smtClean="0"/>
              <a:t>These </a:t>
            </a:r>
            <a:r>
              <a:rPr lang="en-US" dirty="0"/>
              <a:t>experiences impacted negatively on their confidence, self- image and </a:t>
            </a:r>
            <a:r>
              <a:rPr lang="en-US" dirty="0" smtClean="0"/>
              <a:t>health.</a:t>
            </a:r>
          </a:p>
          <a:p>
            <a:pPr>
              <a:buFont typeface="Wingdings" panose="05000000000000000000" pitchFamily="2" charset="2"/>
              <a:buChar char="q"/>
            </a:pPr>
            <a:r>
              <a:rPr lang="en-US" dirty="0" smtClean="0"/>
              <a:t>They </a:t>
            </a:r>
            <a:r>
              <a:rPr lang="en-US" dirty="0"/>
              <a:t>reported having difficulty in reaching out for social support, which meant that most of the challenges they faced, were kept amongst themselves. </a:t>
            </a:r>
          </a:p>
          <a:p>
            <a:endParaRPr lang="en-US" dirty="0"/>
          </a:p>
        </p:txBody>
      </p:sp>
    </p:spTree>
    <p:extLst>
      <p:ext uri="{BB962C8B-B14F-4D97-AF65-F5344CB8AC3E}">
        <p14:creationId xmlns:p14="http://schemas.microsoft.com/office/powerpoint/2010/main" val="634743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581192" y="2090058"/>
            <a:ext cx="11029615" cy="3768742"/>
          </a:xfrm>
        </p:spPr>
        <p:txBody>
          <a:bodyPr/>
          <a:lstStyle/>
          <a:p>
            <a:pPr>
              <a:buFont typeface="Wingdings" panose="05000000000000000000" pitchFamily="2" charset="2"/>
              <a:buChar char="q"/>
            </a:pPr>
            <a:r>
              <a:rPr lang="en-US" i="1" dirty="0" smtClean="0"/>
              <a:t>“</a:t>
            </a:r>
            <a:r>
              <a:rPr lang="en-US" i="1" dirty="0"/>
              <a:t>I got the best children. I tell you I got the best children I ever met in my life, best I ever wanted. To tell you I tell them to wash dishes, tell them to do this, they did everything. They did everything. </a:t>
            </a:r>
            <a:r>
              <a:rPr lang="en-US" b="1" i="1" dirty="0"/>
              <a:t>But just these drugs took away everything</a:t>
            </a:r>
            <a:r>
              <a:rPr lang="en-US" b="1" i="1" dirty="0" smtClean="0"/>
              <a:t>” </a:t>
            </a:r>
          </a:p>
          <a:p>
            <a:pPr>
              <a:buFont typeface="Wingdings" panose="05000000000000000000" pitchFamily="2" charset="2"/>
              <a:buChar char="q"/>
            </a:pPr>
            <a:r>
              <a:rPr lang="en-US" i="1" dirty="0" smtClean="0"/>
              <a:t>“</a:t>
            </a:r>
            <a:r>
              <a:rPr lang="en-US" i="1" dirty="0"/>
              <a:t>He don’t take responsibility for his life he don’t take responsibility for his own actions. And the lies</a:t>
            </a:r>
            <a:r>
              <a:rPr lang="en-US" i="1" dirty="0">
                <a:solidFill>
                  <a:srgbClr val="FF0000"/>
                </a:solidFill>
              </a:rPr>
              <a:t> </a:t>
            </a:r>
            <a:r>
              <a:rPr lang="en-US" i="1" dirty="0"/>
              <a:t>is too much.  No truth comes of his mouth! He will ask for a R20.00 to go to court, and at that time you feel sorry for him, so you give him, he’ll take the same money and go to smoke it</a:t>
            </a:r>
            <a:r>
              <a:rPr lang="en-US" i="1" dirty="0" smtClean="0"/>
              <a:t>!”</a:t>
            </a:r>
          </a:p>
          <a:p>
            <a:pPr>
              <a:buFont typeface="Wingdings" panose="05000000000000000000" pitchFamily="2" charset="2"/>
              <a:buChar char="q"/>
            </a:pPr>
            <a:r>
              <a:rPr lang="en-US" i="1" dirty="0"/>
              <a:t>“His stole from me, his stole from my daughter. He stole cell phones and things like that.  He went to my other daughter’s house, and his stole there too.  There he took children’s clothes and started selling them.  </a:t>
            </a:r>
            <a:r>
              <a:rPr lang="en-US" i="1" dirty="0" err="1"/>
              <a:t>Takkies</a:t>
            </a:r>
            <a:r>
              <a:rPr lang="en-US" i="1" dirty="0"/>
              <a:t>, you know these name brand things.  He started selling that.  So they were at work, and he was doing that.  Stealing peoples’ washing off the lines, you know!”</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82258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Font typeface="Wingdings" panose="05000000000000000000" pitchFamily="2" charset="2"/>
              <a:buChar char="q"/>
            </a:pPr>
            <a:r>
              <a:rPr lang="en-US" i="1" dirty="0"/>
              <a:t>“When my mum was not at home, we worry.  Where is she, when is she coming home? Go out and look for her. Her friends never liked us, because we would get there, fetch her and take her home. And they couldn't stand this. But it useless, she comes back home, five minutes later she is gone, back to the same place. From the time we spent looking for her, searching for her, watching the door, for it to open. It’s tough, really tough.” </a:t>
            </a:r>
            <a:endParaRPr lang="en-US" i="1" dirty="0" smtClean="0"/>
          </a:p>
          <a:p>
            <a:pPr>
              <a:buFont typeface="Wingdings" panose="05000000000000000000" pitchFamily="2" charset="2"/>
              <a:buChar char="q"/>
            </a:pPr>
            <a:r>
              <a:rPr lang="en-US" i="1" dirty="0"/>
              <a:t>Please do me a </a:t>
            </a:r>
            <a:r>
              <a:rPr lang="en-US" i="1" dirty="0" err="1"/>
              <a:t>favour</a:t>
            </a:r>
            <a:r>
              <a:rPr lang="en-US" i="1" dirty="0"/>
              <a:t> and take this child away. Otherwise I will kill him, because when I want to hit him, he also </a:t>
            </a:r>
            <a:r>
              <a:rPr lang="en-US" i="1" dirty="0" err="1"/>
              <a:t>wanna</a:t>
            </a:r>
            <a:r>
              <a:rPr lang="en-US" i="1" dirty="0"/>
              <a:t> hit me! Who do you think you are? I said your father don’t do that, you my husband? We are all tired of this child, not only me, the whole family.  I say </a:t>
            </a:r>
            <a:r>
              <a:rPr lang="en-US" i="1" dirty="0" err="1"/>
              <a:t>ya</a:t>
            </a:r>
            <a:r>
              <a:rPr lang="en-US" i="1" dirty="0"/>
              <a:t>, look at me nicely, I’ll cut you open, I’ll boil you with hot water, in your sleep</a:t>
            </a:r>
            <a:r>
              <a:rPr lang="en-US" i="1" dirty="0" smtClean="0"/>
              <a:t>!”</a:t>
            </a:r>
            <a:endParaRPr lang="en-US" dirty="0"/>
          </a:p>
        </p:txBody>
      </p:sp>
    </p:spTree>
    <p:extLst>
      <p:ext uri="{BB962C8B-B14F-4D97-AF65-F5344CB8AC3E}">
        <p14:creationId xmlns:p14="http://schemas.microsoft.com/office/powerpoint/2010/main" val="1127430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i="1" dirty="0" smtClean="0"/>
              <a:t>Because </a:t>
            </a:r>
            <a:r>
              <a:rPr lang="en-US" i="1" dirty="0"/>
              <a:t>he is selling everything and anything, to support his habit.  He is even selling his own clothes!  His own clothes!  That’s how bad he is.  And we must watch our rooms.  Each of us must sit in our rooms, and watch because he will steal! He will even go into the kitchen cupboard and steal the food. </a:t>
            </a:r>
            <a:endParaRPr lang="en-US" i="1" dirty="0" smtClean="0"/>
          </a:p>
          <a:p>
            <a:pPr>
              <a:buFont typeface="Wingdings" panose="05000000000000000000" pitchFamily="2" charset="2"/>
              <a:buChar char="q"/>
            </a:pPr>
            <a:r>
              <a:rPr lang="en-US" i="1" dirty="0"/>
              <a:t>“He gets aggressive, demands for money, he breaks the furniture when he wants money, see that door? He smashed it!  If you don’t want to give him money, he it threatens to kill himself. So we give him money, just to get a few hours of peace. The peace is money. If we haven’t got that, then there is no peace. And the peace is fake also, when we have the money.”</a:t>
            </a: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a:p>
            <a:endParaRPr lang="en-US" dirty="0"/>
          </a:p>
        </p:txBody>
      </p:sp>
    </p:spTree>
    <p:extLst>
      <p:ext uri="{BB962C8B-B14F-4D97-AF65-F5344CB8AC3E}">
        <p14:creationId xmlns:p14="http://schemas.microsoft.com/office/powerpoint/2010/main" val="21041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i="1" dirty="0" smtClean="0"/>
              <a:t>“You </a:t>
            </a:r>
            <a:r>
              <a:rPr lang="en-US" i="1" dirty="0"/>
              <a:t>worry at night about when he is not at home, where he is, how bad it is. I’ve been to the crack houses with him, so I have seen what it’s like. I have been in and out with the dealers, to pawn shops where he has sold stuff, and there’s time when I’ve checked him into hospital, have set next to his bed. I have experienced horrible things. I have been to horrible places that I would never go! And knowing that’s where he is, that’s what his doing, listening afterwards what he has experienced is </a:t>
            </a:r>
            <a:r>
              <a:rPr lang="en-US" i="1" dirty="0" smtClean="0"/>
              <a:t>heart-breaking”</a:t>
            </a:r>
          </a:p>
          <a:p>
            <a:pPr>
              <a:buFont typeface="Wingdings" panose="05000000000000000000" pitchFamily="2" charset="2"/>
              <a:buChar char="q"/>
            </a:pPr>
            <a:r>
              <a:rPr lang="en-US" i="1" dirty="0"/>
              <a:t>“Basically what I could say is if they </a:t>
            </a:r>
            <a:r>
              <a:rPr lang="en-US" i="1" dirty="0" smtClean="0"/>
              <a:t>were </a:t>
            </a:r>
            <a:r>
              <a:rPr lang="en-US" i="1" dirty="0"/>
              <a:t>locked up, like in prison, like my eldest son </a:t>
            </a:r>
            <a:r>
              <a:rPr lang="en-US" i="1" dirty="0" smtClean="0"/>
              <a:t>that </a:t>
            </a:r>
            <a:r>
              <a:rPr lang="en-US" i="1" dirty="0"/>
              <a:t>is locked up, it would be far better. I did see him like a week back. I mean, being a mother it was like WOW, you know. You were thin, invisible, the drugs had you finished. Now look at you now you so fat you glowing. It was like amazing, you could see him fat. He wasn’t that type of person. I mean as I say the both of my other two sons I believe if they get locked up, got to Westville prison, they will change”</a:t>
            </a:r>
            <a:endParaRPr lang="en-US" dirty="0"/>
          </a:p>
          <a:p>
            <a:pPr>
              <a:buFont typeface="Wingdings" panose="05000000000000000000" pitchFamily="2" charset="2"/>
              <a:buChar char="q"/>
            </a:pPr>
            <a:endParaRPr lang="en-US" dirty="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551873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GB" dirty="0"/>
              <a:t>Family members are not only subjected to personal stress or abuse, but are also worried and concerned about their relatives whom they see as having become the victims of the drink or drugs. </a:t>
            </a:r>
            <a:endParaRPr lang="en-GB" dirty="0" smtClean="0"/>
          </a:p>
          <a:p>
            <a:pPr>
              <a:buFont typeface="Wingdings" panose="05000000000000000000" pitchFamily="2" charset="2"/>
              <a:buChar char="q"/>
            </a:pPr>
            <a:r>
              <a:rPr lang="en-GB" dirty="0" smtClean="0"/>
              <a:t>Affected </a:t>
            </a:r>
            <a:r>
              <a:rPr lang="en-GB" dirty="0"/>
              <a:t>family members worried about many things such as relative’s physical and mental health, their safely and what the future held for them. </a:t>
            </a:r>
            <a:endParaRPr lang="en-GB" dirty="0" smtClean="0"/>
          </a:p>
          <a:p>
            <a:pPr>
              <a:buFont typeface="Wingdings" panose="05000000000000000000" pitchFamily="2" charset="2"/>
              <a:buChar char="q"/>
            </a:pPr>
            <a:r>
              <a:rPr lang="en-GB" dirty="0" smtClean="0"/>
              <a:t>They </a:t>
            </a:r>
            <a:r>
              <a:rPr lang="en-GB" dirty="0"/>
              <a:t>also felt inadequate and to blame for the problem and often felt helpless and hopeless. </a:t>
            </a:r>
            <a:endParaRPr lang="en-US" dirty="0"/>
          </a:p>
          <a:p>
            <a:endParaRPr lang="en-US" dirty="0"/>
          </a:p>
        </p:txBody>
      </p:sp>
    </p:spTree>
    <p:extLst>
      <p:ext uri="{BB962C8B-B14F-4D97-AF65-F5344CB8AC3E}">
        <p14:creationId xmlns:p14="http://schemas.microsoft.com/office/powerpoint/2010/main" val="38936181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171</TotalTime>
  <Words>1303</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Tw Cen MT</vt:lpstr>
      <vt:lpstr>Tw Cen MT Condensed</vt:lpstr>
      <vt:lpstr>Wingdings</vt:lpstr>
      <vt:lpstr>Wingdings 3</vt:lpstr>
      <vt:lpstr>Integral</vt:lpstr>
      <vt:lpstr>    Coping with alcohol and drug misuse: Experiences of close family members in Durban </vt:lpstr>
      <vt:lpstr>Background </vt:lpstr>
      <vt:lpstr>methodology</vt:lpstr>
      <vt:lpstr>Summary of findings</vt:lpstr>
      <vt:lpstr>PowerPoint Presentation</vt:lpstr>
      <vt:lpstr>PowerPoint Presentation</vt:lpstr>
      <vt:lpstr>PowerPoint Presentation</vt:lpstr>
      <vt:lpstr>PowerPoint Presentation</vt:lpstr>
      <vt:lpstr>conclusions</vt:lpstr>
      <vt:lpstr>conclusions</vt:lpstr>
    </vt:vector>
  </TitlesOfParts>
  <Company>University of the Free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with alcohol and drug misuse: Experiences of close family members in Durban</dc:title>
  <dc:creator>Nomcebo Dlamini</dc:creator>
  <cp:lastModifiedBy>Nomcebo Dlamini</cp:lastModifiedBy>
  <cp:revision>10</cp:revision>
  <dcterms:created xsi:type="dcterms:W3CDTF">2018-10-30T09:19:10Z</dcterms:created>
  <dcterms:modified xsi:type="dcterms:W3CDTF">2018-10-30T12:11:04Z</dcterms:modified>
</cp:coreProperties>
</file>